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34" r:id="rId2"/>
    <p:sldMasterId id="2147483746" r:id="rId3"/>
  </p:sldMasterIdLst>
  <p:notesMasterIdLst>
    <p:notesMasterId r:id="rId38"/>
  </p:notesMasterIdLst>
  <p:sldIdLst>
    <p:sldId id="280" r:id="rId4"/>
    <p:sldId id="300" r:id="rId5"/>
    <p:sldId id="286" r:id="rId6"/>
    <p:sldId id="326" r:id="rId7"/>
    <p:sldId id="337" r:id="rId8"/>
    <p:sldId id="289" r:id="rId9"/>
    <p:sldId id="290" r:id="rId10"/>
    <p:sldId id="285" r:id="rId11"/>
    <p:sldId id="327" r:id="rId12"/>
    <p:sldId id="294" r:id="rId13"/>
    <p:sldId id="339" r:id="rId14"/>
    <p:sldId id="293" r:id="rId15"/>
    <p:sldId id="306" r:id="rId16"/>
    <p:sldId id="292" r:id="rId17"/>
    <p:sldId id="340" r:id="rId18"/>
    <p:sldId id="341" r:id="rId19"/>
    <p:sldId id="342" r:id="rId20"/>
    <p:sldId id="314" r:id="rId21"/>
    <p:sldId id="315" r:id="rId22"/>
    <p:sldId id="316" r:id="rId23"/>
    <p:sldId id="338" r:id="rId24"/>
    <p:sldId id="317" r:id="rId25"/>
    <p:sldId id="318" r:id="rId26"/>
    <p:sldId id="319" r:id="rId27"/>
    <p:sldId id="329" r:id="rId28"/>
    <p:sldId id="321" r:id="rId29"/>
    <p:sldId id="320" r:id="rId30"/>
    <p:sldId id="323" r:id="rId31"/>
    <p:sldId id="324" r:id="rId32"/>
    <p:sldId id="325" r:id="rId33"/>
    <p:sldId id="331" r:id="rId34"/>
    <p:sldId id="343" r:id="rId35"/>
    <p:sldId id="332" r:id="rId36"/>
    <p:sldId id="336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6" autoAdjust="0"/>
  </p:normalViewPr>
  <p:slideViewPr>
    <p:cSldViewPr>
      <p:cViewPr varScale="1">
        <p:scale>
          <a:sx n="75" d="100"/>
          <a:sy n="75" d="100"/>
        </p:scale>
        <p:origin x="-65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A8BBE1-922C-42D7-B79C-978382E72C7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AAE346-AFA5-48AD-B8FF-CF53AA66CDDA}">
      <dgm:prSet phldrT="[Текст]"/>
      <dgm:spPr>
        <a:ln>
          <a:solidFill>
            <a:srgbClr val="00B05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Основной государственный экзамен (ОГЭ)</a:t>
          </a:r>
          <a:endParaRPr lang="ru-RU" b="1" dirty="0">
            <a:solidFill>
              <a:srgbClr val="002060"/>
            </a:solidFill>
          </a:endParaRPr>
        </a:p>
      </dgm:t>
    </dgm:pt>
    <dgm:pt modelId="{5256498A-42C8-473C-AB0F-E2867AFC515E}" type="parTrans" cxnId="{37CFADCE-7447-4C04-BDA9-7C597451D0EB}">
      <dgm:prSet/>
      <dgm:spPr/>
      <dgm:t>
        <a:bodyPr/>
        <a:lstStyle/>
        <a:p>
          <a:endParaRPr lang="ru-RU"/>
        </a:p>
      </dgm:t>
    </dgm:pt>
    <dgm:pt modelId="{A5094DEB-06BE-4C36-A55C-0C5C94050BF1}" type="sibTrans" cxnId="{37CFADCE-7447-4C04-BDA9-7C597451D0EB}">
      <dgm:prSet/>
      <dgm:spPr/>
      <dgm:t>
        <a:bodyPr/>
        <a:lstStyle/>
        <a:p>
          <a:endParaRPr lang="ru-RU"/>
        </a:p>
      </dgm:t>
    </dgm:pt>
    <dgm:pt modelId="{C53125D1-BA1F-422C-B7C4-5F45B30C40F2}">
      <dgm:prSet phldrT="[Текст]"/>
      <dgm:spPr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dirty="0" smtClean="0"/>
            <a:t>С использованием КИМ (комплексы заданий стандартизированной формы)</a:t>
          </a:r>
          <a:endParaRPr lang="ru-RU" dirty="0"/>
        </a:p>
      </dgm:t>
    </dgm:pt>
    <dgm:pt modelId="{C51E7464-39A5-42BD-B022-5C40F617E23B}" type="parTrans" cxnId="{485C2182-9473-4DBA-9D80-633B954E20FD}">
      <dgm:prSet/>
      <dgm:spPr/>
      <dgm:t>
        <a:bodyPr/>
        <a:lstStyle/>
        <a:p>
          <a:endParaRPr lang="ru-RU"/>
        </a:p>
      </dgm:t>
    </dgm:pt>
    <dgm:pt modelId="{D98AB828-B71D-466B-B3C7-372D108229E6}" type="sibTrans" cxnId="{485C2182-9473-4DBA-9D80-633B954E20FD}">
      <dgm:prSet/>
      <dgm:spPr/>
      <dgm:t>
        <a:bodyPr/>
        <a:lstStyle/>
        <a:p>
          <a:endParaRPr lang="ru-RU"/>
        </a:p>
      </dgm:t>
    </dgm:pt>
    <dgm:pt modelId="{A174B9B1-63EF-412A-8D29-9EDB8FD2573D}">
      <dgm:prSet phldrT="[Текст]"/>
      <dgm:spPr>
        <a:ln>
          <a:solidFill>
            <a:srgbClr val="00B050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Государственный выпускной экзамен(ГВЭ)</a:t>
          </a:r>
          <a:endParaRPr lang="ru-RU" b="1" dirty="0">
            <a:solidFill>
              <a:srgbClr val="002060"/>
            </a:solidFill>
          </a:endParaRPr>
        </a:p>
      </dgm:t>
    </dgm:pt>
    <dgm:pt modelId="{083140B3-D50C-4A2D-8D8A-F44F6678F9A1}" type="parTrans" cxnId="{01AC46EF-0BE6-4301-9EB9-E2FB432F110A}">
      <dgm:prSet/>
      <dgm:spPr/>
      <dgm:t>
        <a:bodyPr/>
        <a:lstStyle/>
        <a:p>
          <a:endParaRPr lang="ru-RU"/>
        </a:p>
      </dgm:t>
    </dgm:pt>
    <dgm:pt modelId="{A069E1FE-717C-45C8-9082-29E9392C4D2E}" type="sibTrans" cxnId="{01AC46EF-0BE6-4301-9EB9-E2FB432F110A}">
      <dgm:prSet/>
      <dgm:spPr/>
      <dgm:t>
        <a:bodyPr/>
        <a:lstStyle/>
        <a:p>
          <a:endParaRPr lang="ru-RU"/>
        </a:p>
      </dgm:t>
    </dgm:pt>
    <dgm:pt modelId="{6C63EB26-8A77-41F0-8049-A5D10BD9026C}">
      <dgm:prSet phldrT="[Текст]"/>
      <dgm:spPr>
        <a:ln>
          <a:solidFill>
            <a:srgbClr val="00B050">
              <a:alpha val="90000"/>
            </a:srgbClr>
          </a:solidFill>
        </a:ln>
      </dgm:spPr>
      <dgm:t>
        <a:bodyPr/>
        <a:lstStyle/>
        <a:p>
          <a:r>
            <a:rPr lang="ru-RU" dirty="0" smtClean="0"/>
            <a:t>Для выпускников с ограниченными возможностями здоровья (с использованием текстов, тем, билетов)</a:t>
          </a:r>
          <a:endParaRPr lang="ru-RU" dirty="0"/>
        </a:p>
      </dgm:t>
    </dgm:pt>
    <dgm:pt modelId="{F4B7DDF4-ACFE-427D-AF1E-F27F6B720322}" type="parTrans" cxnId="{A055B85A-1D08-4D7A-A30A-AF07CB9DBEDF}">
      <dgm:prSet/>
      <dgm:spPr/>
      <dgm:t>
        <a:bodyPr/>
        <a:lstStyle/>
        <a:p>
          <a:endParaRPr lang="ru-RU"/>
        </a:p>
      </dgm:t>
    </dgm:pt>
    <dgm:pt modelId="{55308FFB-7C36-41BE-A30C-75826CD39417}" type="sibTrans" cxnId="{A055B85A-1D08-4D7A-A30A-AF07CB9DBEDF}">
      <dgm:prSet/>
      <dgm:spPr/>
      <dgm:t>
        <a:bodyPr/>
        <a:lstStyle/>
        <a:p>
          <a:endParaRPr lang="ru-RU"/>
        </a:p>
      </dgm:t>
    </dgm:pt>
    <dgm:pt modelId="{3878F5B4-B496-4EF8-929A-8854C6226F4B}" type="pres">
      <dgm:prSet presAssocID="{4FA8BBE1-922C-42D7-B79C-978382E72C7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5CC6742-D7A2-4F2F-AA6C-A900BE49E249}" type="pres">
      <dgm:prSet presAssocID="{91AAE346-AFA5-48AD-B8FF-CF53AA66CDDA}" presName="linNode" presStyleCnt="0"/>
      <dgm:spPr/>
    </dgm:pt>
    <dgm:pt modelId="{8A822FDB-7997-4345-B8A3-B5DA0A4B59DD}" type="pres">
      <dgm:prSet presAssocID="{91AAE346-AFA5-48AD-B8FF-CF53AA66CDD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080B8-12C5-47F9-865A-9C3C0299458B}" type="pres">
      <dgm:prSet presAssocID="{91AAE346-AFA5-48AD-B8FF-CF53AA66CDDA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F109B-414C-45F7-BA9A-2678499A4D62}" type="pres">
      <dgm:prSet presAssocID="{A5094DEB-06BE-4C36-A55C-0C5C94050BF1}" presName="spacing" presStyleCnt="0"/>
      <dgm:spPr/>
    </dgm:pt>
    <dgm:pt modelId="{8B5EA2D6-D5E6-4399-AA17-73559747A7AF}" type="pres">
      <dgm:prSet presAssocID="{A174B9B1-63EF-412A-8D29-9EDB8FD2573D}" presName="linNode" presStyleCnt="0"/>
      <dgm:spPr/>
    </dgm:pt>
    <dgm:pt modelId="{E869A83D-50F9-4297-A6AA-9CB9A4B1DD63}" type="pres">
      <dgm:prSet presAssocID="{A174B9B1-63EF-412A-8D29-9EDB8FD2573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E274F-FB89-4439-AECB-5E8222C763DF}" type="pres">
      <dgm:prSet presAssocID="{A174B9B1-63EF-412A-8D29-9EDB8FD2573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55B85A-1D08-4D7A-A30A-AF07CB9DBEDF}" srcId="{A174B9B1-63EF-412A-8D29-9EDB8FD2573D}" destId="{6C63EB26-8A77-41F0-8049-A5D10BD9026C}" srcOrd="0" destOrd="0" parTransId="{F4B7DDF4-ACFE-427D-AF1E-F27F6B720322}" sibTransId="{55308FFB-7C36-41BE-A30C-75826CD39417}"/>
    <dgm:cxn modelId="{01AC46EF-0BE6-4301-9EB9-E2FB432F110A}" srcId="{4FA8BBE1-922C-42D7-B79C-978382E72C75}" destId="{A174B9B1-63EF-412A-8D29-9EDB8FD2573D}" srcOrd="1" destOrd="0" parTransId="{083140B3-D50C-4A2D-8D8A-F44F6678F9A1}" sibTransId="{A069E1FE-717C-45C8-9082-29E9392C4D2E}"/>
    <dgm:cxn modelId="{479FABDE-8E92-45A6-9D82-E22D0C4F7811}" type="presOf" srcId="{4FA8BBE1-922C-42D7-B79C-978382E72C75}" destId="{3878F5B4-B496-4EF8-929A-8854C6226F4B}" srcOrd="0" destOrd="0" presId="urn:microsoft.com/office/officeart/2005/8/layout/vList6"/>
    <dgm:cxn modelId="{0D4BDF3E-F456-402B-8E2E-9C4E6FE856D9}" type="presOf" srcId="{91AAE346-AFA5-48AD-B8FF-CF53AA66CDDA}" destId="{8A822FDB-7997-4345-B8A3-B5DA0A4B59DD}" srcOrd="0" destOrd="0" presId="urn:microsoft.com/office/officeart/2005/8/layout/vList6"/>
    <dgm:cxn modelId="{19494E4B-7239-4131-90D7-86EBED1EF65C}" type="presOf" srcId="{C53125D1-BA1F-422C-B7C4-5F45B30C40F2}" destId="{013080B8-12C5-47F9-865A-9C3C0299458B}" srcOrd="0" destOrd="0" presId="urn:microsoft.com/office/officeart/2005/8/layout/vList6"/>
    <dgm:cxn modelId="{BAA36AE7-4A2F-4470-8DFE-1268210EF2C0}" type="presOf" srcId="{6C63EB26-8A77-41F0-8049-A5D10BD9026C}" destId="{75CE274F-FB89-4439-AECB-5E8222C763DF}" srcOrd="0" destOrd="0" presId="urn:microsoft.com/office/officeart/2005/8/layout/vList6"/>
    <dgm:cxn modelId="{37CFADCE-7447-4C04-BDA9-7C597451D0EB}" srcId="{4FA8BBE1-922C-42D7-B79C-978382E72C75}" destId="{91AAE346-AFA5-48AD-B8FF-CF53AA66CDDA}" srcOrd="0" destOrd="0" parTransId="{5256498A-42C8-473C-AB0F-E2867AFC515E}" sibTransId="{A5094DEB-06BE-4C36-A55C-0C5C94050BF1}"/>
    <dgm:cxn modelId="{485C2182-9473-4DBA-9D80-633B954E20FD}" srcId="{91AAE346-AFA5-48AD-B8FF-CF53AA66CDDA}" destId="{C53125D1-BA1F-422C-B7C4-5F45B30C40F2}" srcOrd="0" destOrd="0" parTransId="{C51E7464-39A5-42BD-B022-5C40F617E23B}" sibTransId="{D98AB828-B71D-466B-B3C7-372D108229E6}"/>
    <dgm:cxn modelId="{D2C8F27D-E786-4051-A8F8-F038ADBB041C}" type="presOf" srcId="{A174B9B1-63EF-412A-8D29-9EDB8FD2573D}" destId="{E869A83D-50F9-4297-A6AA-9CB9A4B1DD63}" srcOrd="0" destOrd="0" presId="urn:microsoft.com/office/officeart/2005/8/layout/vList6"/>
    <dgm:cxn modelId="{FCBEFBB6-5497-4823-9A0C-6760F7404038}" type="presParOf" srcId="{3878F5B4-B496-4EF8-929A-8854C6226F4B}" destId="{45CC6742-D7A2-4F2F-AA6C-A900BE49E249}" srcOrd="0" destOrd="0" presId="urn:microsoft.com/office/officeart/2005/8/layout/vList6"/>
    <dgm:cxn modelId="{D714A43B-FD1D-42CD-AB31-EBDA16443BD2}" type="presParOf" srcId="{45CC6742-D7A2-4F2F-AA6C-A900BE49E249}" destId="{8A822FDB-7997-4345-B8A3-B5DA0A4B59DD}" srcOrd="0" destOrd="0" presId="urn:microsoft.com/office/officeart/2005/8/layout/vList6"/>
    <dgm:cxn modelId="{FB4DECE8-863D-4D81-A255-408981119125}" type="presParOf" srcId="{45CC6742-D7A2-4F2F-AA6C-A900BE49E249}" destId="{013080B8-12C5-47F9-865A-9C3C0299458B}" srcOrd="1" destOrd="0" presId="urn:microsoft.com/office/officeart/2005/8/layout/vList6"/>
    <dgm:cxn modelId="{9CB1CCCE-B0C1-46E2-8085-10D01F48001E}" type="presParOf" srcId="{3878F5B4-B496-4EF8-929A-8854C6226F4B}" destId="{B1FF109B-414C-45F7-BA9A-2678499A4D62}" srcOrd="1" destOrd="0" presId="urn:microsoft.com/office/officeart/2005/8/layout/vList6"/>
    <dgm:cxn modelId="{73FD7FC0-7247-459C-9167-C234E1AE89AF}" type="presParOf" srcId="{3878F5B4-B496-4EF8-929A-8854C6226F4B}" destId="{8B5EA2D6-D5E6-4399-AA17-73559747A7AF}" srcOrd="2" destOrd="0" presId="urn:microsoft.com/office/officeart/2005/8/layout/vList6"/>
    <dgm:cxn modelId="{6B138617-2539-430F-80CC-1F38F4FAD61C}" type="presParOf" srcId="{8B5EA2D6-D5E6-4399-AA17-73559747A7AF}" destId="{E869A83D-50F9-4297-A6AA-9CB9A4B1DD63}" srcOrd="0" destOrd="0" presId="urn:microsoft.com/office/officeart/2005/8/layout/vList6"/>
    <dgm:cxn modelId="{17C47718-1709-488D-B801-DF86C047A94B}" type="presParOf" srcId="{8B5EA2D6-D5E6-4399-AA17-73559747A7AF}" destId="{75CE274F-FB89-4439-AECB-5E8222C763D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080B8-12C5-47F9-865A-9C3C0299458B}">
      <dsp:nvSpPr>
        <dsp:cNvPr id="0" name=""/>
        <dsp:cNvSpPr/>
      </dsp:nvSpPr>
      <dsp:spPr>
        <a:xfrm>
          <a:off x="2478405" y="439"/>
          <a:ext cx="3717607" cy="1715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 использованием КИМ (комплексы заданий стандартизированной формы)</a:t>
          </a:r>
          <a:endParaRPr lang="ru-RU" sz="1600" kern="1200" dirty="0"/>
        </a:p>
      </dsp:txBody>
      <dsp:txXfrm>
        <a:off x="2478405" y="214888"/>
        <a:ext cx="3074260" cy="1286694"/>
      </dsp:txXfrm>
    </dsp:sp>
    <dsp:sp modelId="{8A822FDB-7997-4345-B8A3-B5DA0A4B59DD}">
      <dsp:nvSpPr>
        <dsp:cNvPr id="0" name=""/>
        <dsp:cNvSpPr/>
      </dsp:nvSpPr>
      <dsp:spPr>
        <a:xfrm>
          <a:off x="0" y="439"/>
          <a:ext cx="2478405" cy="1715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Основной государственный экзамен (ОГЭ)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83748" y="84187"/>
        <a:ext cx="2310909" cy="1548096"/>
      </dsp:txXfrm>
    </dsp:sp>
    <dsp:sp modelId="{75CE274F-FB89-4439-AECB-5E8222C763DF}">
      <dsp:nvSpPr>
        <dsp:cNvPr id="0" name=""/>
        <dsp:cNvSpPr/>
      </dsp:nvSpPr>
      <dsp:spPr>
        <a:xfrm>
          <a:off x="2478405" y="1887592"/>
          <a:ext cx="3717607" cy="17155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Для выпускников с ограниченными возможностями здоровья (с использованием текстов, тем, билетов)</a:t>
          </a:r>
          <a:endParaRPr lang="ru-RU" sz="1600" kern="1200" dirty="0"/>
        </a:p>
      </dsp:txBody>
      <dsp:txXfrm>
        <a:off x="2478405" y="2102041"/>
        <a:ext cx="3074260" cy="1286694"/>
      </dsp:txXfrm>
    </dsp:sp>
    <dsp:sp modelId="{E869A83D-50F9-4297-A6AA-9CB9A4B1DD63}">
      <dsp:nvSpPr>
        <dsp:cNvPr id="0" name=""/>
        <dsp:cNvSpPr/>
      </dsp:nvSpPr>
      <dsp:spPr>
        <a:xfrm>
          <a:off x="0" y="1887592"/>
          <a:ext cx="2478405" cy="17155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Государственный выпускной экзамен(ГВЭ)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83748" y="1971340"/>
        <a:ext cx="2310909" cy="1548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D7FCC-4678-481F-B31A-C151C616153F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84669-DA82-461F-B8F4-682022B22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22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E05C8-2610-43A3-AA14-771A22EFDA65}" type="datetime1">
              <a:rPr lang="ru-RU"/>
              <a:pPr>
                <a:defRPr/>
              </a:pPr>
              <a:t>25.10.2018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42254-9553-43CD-83A5-875A62D47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13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4150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442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760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598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8805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091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2035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87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71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32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ED70C-F1AA-4906-A0A6-1549838EA9E0}" type="datetimeFigureOut">
              <a:rPr lang="ru-RU" smtClean="0"/>
              <a:pPr/>
              <a:t>25.10.2018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8AB76-A13C-45C2-ABC7-2FE1AB229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9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628775"/>
            <a:ext cx="8676456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 </a:t>
            </a:r>
          </a:p>
          <a:p>
            <a:pPr marL="0" indent="0" algn="ctr">
              <a:buNone/>
            </a:pPr>
            <a:r>
              <a:rPr lang="ru-RU" sz="6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6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ыпускников 2019 года</a:t>
            </a:r>
            <a:endParaRPr lang="ru-RU" sz="6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28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642918"/>
            <a:ext cx="7772400" cy="9858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Нововведения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72816"/>
            <a:ext cx="7488832" cy="345638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  </a:t>
            </a:r>
            <a:r>
              <a:rPr lang="ru-RU" sz="3600" dirty="0"/>
              <a:t>В организации ЕГЭ-2018 </a:t>
            </a:r>
            <a:r>
              <a:rPr lang="ru-RU" sz="3600" dirty="0" smtClean="0"/>
              <a:t>произошли </a:t>
            </a:r>
            <a:r>
              <a:rPr lang="ru-RU" sz="3600" dirty="0"/>
              <a:t>изменения</a:t>
            </a:r>
            <a:r>
              <a:rPr lang="ru-RU" sz="3600" dirty="0" smtClean="0"/>
              <a:t>, касающиеся </a:t>
            </a:r>
            <a:r>
              <a:rPr lang="ru-RU" sz="3600" dirty="0"/>
              <a:t>внедрению технологии печати и сканирования материалов непосредственно в пункте проведения экзамена (</a:t>
            </a:r>
            <a:r>
              <a:rPr lang="ru-RU" sz="3600" dirty="0" err="1"/>
              <a:t>ППЭ</a:t>
            </a:r>
            <a:r>
              <a:rPr lang="ru-RU" sz="3600" dirty="0"/>
              <a:t>). Это нововведение </a:t>
            </a:r>
            <a:r>
              <a:rPr lang="ru-RU" sz="3600" dirty="0" smtClean="0"/>
              <a:t>позволило </a:t>
            </a:r>
            <a:r>
              <a:rPr lang="ru-RU" sz="3600" dirty="0"/>
              <a:t>облегчить процедуру организации и </a:t>
            </a:r>
            <a:r>
              <a:rPr lang="ru-RU" sz="3600" dirty="0" smtClean="0"/>
              <a:t>исключило </a:t>
            </a:r>
            <a:r>
              <a:rPr lang="ru-RU" sz="3600" dirty="0"/>
              <a:t>необходимость доставки заданий ЕГЭ к месту проведения </a:t>
            </a:r>
            <a:r>
              <a:rPr lang="ru-RU" sz="3600" dirty="0" smtClean="0"/>
              <a:t>экзамена, </a:t>
            </a:r>
            <a:r>
              <a:rPr lang="ru-RU" sz="3600" dirty="0"/>
              <a:t>бланки </a:t>
            </a:r>
            <a:r>
              <a:rPr lang="ru-RU" sz="3600" dirty="0" smtClean="0"/>
              <a:t>распечатывались </a:t>
            </a:r>
            <a:r>
              <a:rPr lang="ru-RU" sz="3600" dirty="0"/>
              <a:t>прямо в присутствии школьников. Сразу же после окончания экзамена </a:t>
            </a:r>
            <a:r>
              <a:rPr lang="ru-RU" sz="3600" dirty="0" smtClean="0"/>
              <a:t>были отсканированы </a:t>
            </a:r>
            <a:r>
              <a:rPr lang="ru-RU" sz="3600" dirty="0"/>
              <a:t>и </a:t>
            </a:r>
            <a:r>
              <a:rPr lang="ru-RU" sz="3600" dirty="0" smtClean="0"/>
              <a:t>загружены в </a:t>
            </a:r>
            <a:r>
              <a:rPr lang="ru-RU" sz="3600" dirty="0" err="1" smtClean="0"/>
              <a:t>РЦОИ</a:t>
            </a:r>
            <a:r>
              <a:rPr lang="ru-RU" sz="3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КИМ по всем учебным предметам введены дополнительные инструкции-напоминания для участников ЕГЭ о проверке записи ответов на бланках №1 и №2 под соответствующими номерами заданий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</a:t>
            </a:r>
            <a:r>
              <a:rPr lang="ru-RU" dirty="0" err="1" smtClean="0"/>
              <a:t>КИМах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4215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116632"/>
            <a:ext cx="7690048" cy="88349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ЕГЭ по математике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00108"/>
            <a:ext cx="86061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ЕГЭ по математике в соответствии с Концепцией развития математического образования РФ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2015 года разделен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2 уровня: базовый и профильный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КИМ базового уровня состоят из одной части, включающей 20 заданий с кратким ответом.  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Задания для профильного ЕГЭ состоят из двух частей: заданий с кратким ответом,  а также заданий с кратким и развернутым ответом.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Базовый экзамен по математике оценивается 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5-балльной системе, 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профильного ЕГЭ - по 100-балльной шкале.</a:t>
            </a:r>
          </a:p>
        </p:txBody>
      </p:sp>
    </p:spTree>
    <p:extLst>
      <p:ext uri="{BB962C8B-B14F-4D97-AF65-F5344CB8AC3E}">
        <p14:creationId xmlns:p14="http://schemas.microsoft.com/office/powerpoint/2010/main" val="172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получения аттестата достаточно будет сдать предмет на базовом уровне.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Однако, успешная сдача базового уровня не даст возможности для поступления в ВУЗы технической направленности.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2019 году можно будет выбрать только 1 (базовый или профильный) уровень. 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115888"/>
            <a:ext cx="7546032" cy="88423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ЕГЭ по русскому языку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первой части  задания с кратким ответом.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 второй - задание с развёрнутым ответом, в виде краткого сочинения-эссе. </a:t>
            </a:r>
          </a:p>
        </p:txBody>
      </p:sp>
    </p:spTree>
    <p:extLst>
      <p:ext uri="{BB962C8B-B14F-4D97-AF65-F5344CB8AC3E}">
        <p14:creationId xmlns:p14="http://schemas.microsoft.com/office/powerpoint/2010/main" val="45155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Увеличено количество заданий в экзаменационной работе с 26 до 27 за счёт введения нового задания (21), проверяющего умение проводить пунктуационный анализ текста. Изменён формат заданий 2, 9–12. Расширен диапазон проверяемых орфографических и пунктуационных умений. Уточнён уровень сложности отдельных заданий. Уточнена формулировка задания 27 с развёрнутым ответом. Уточнены критерии оценивания задания 27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02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КИМ ах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774451"/>
              </p:ext>
            </p:extLst>
          </p:nvPr>
        </p:nvGraphicFramePr>
        <p:xfrm>
          <a:off x="323528" y="1196751"/>
          <a:ext cx="8363272" cy="5184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6775"/>
                <a:gridCol w="6596497"/>
              </a:tblGrid>
              <a:tr h="3624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496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Изменена модель задания в линии 2 (вместо двухбалльного задания с множественным выбором предложено </a:t>
                      </a:r>
                      <a:r>
                        <a:rPr lang="ru-RU" sz="1600" dirty="0" err="1" smtClean="0"/>
                        <a:t>однобалльное</a:t>
                      </a:r>
                      <a:r>
                        <a:rPr lang="ru-RU" sz="1600" dirty="0" smtClean="0"/>
                        <a:t> задание на работу с таблицей). Максимальный первичный балл за выполнение всей работы уменьшен с 59 до 58.</a:t>
                      </a:r>
                      <a:endParaRPr lang="ru-RU" sz="1600" dirty="0"/>
                    </a:p>
                  </a:txBody>
                  <a:tcPr/>
                </a:tc>
              </a:tr>
              <a:tr h="17214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Иностранные языки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Изменения структуры и содержания КИМ отсутствуют. Уточнены критерии оценивания выполнения задания 40 раздела «Письмо» в письменной части экзамена, а также формулировка задания 40, в котором участнику экзамена предлагаются на выбор две темы развернутого письменного высказывания с элементами</a:t>
                      </a:r>
                      <a:r>
                        <a:rPr lang="ru-RU" sz="1600" baseline="0" dirty="0" smtClean="0"/>
                        <a:t> рассуждения</a:t>
                      </a:r>
                      <a:r>
                        <a:rPr lang="ru-RU" sz="1600" dirty="0" smtClean="0"/>
                        <a:t> «Мое мнение»</a:t>
                      </a:r>
                      <a:endParaRPr lang="ru-RU" sz="1600" dirty="0"/>
                    </a:p>
                  </a:txBody>
                  <a:tcPr/>
                </a:tc>
              </a:tr>
              <a:tr h="164776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Литература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Уточнены критерии оценивания выполнения заданий с развернутым ответом: внесены исправления в оценивание заданий 8 и 15 (формулировка критерия 1 с описанием требований к ответу на 2 балла, правила подсчёта фактических ошибок в критерии 2), заданий 9 и 16 (в критериях 1 и 2 учтены возможные варианты изъянов в ответе), заданий 17.1–17.4 (в критерий 4 добавлен подсчёт логических ошибок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517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в КИМ ах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937113"/>
              </p:ext>
            </p:extLst>
          </p:nvPr>
        </p:nvGraphicFramePr>
        <p:xfrm>
          <a:off x="467544" y="1268760"/>
          <a:ext cx="8219256" cy="4970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351"/>
                <a:gridCol w="6482905"/>
              </a:tblGrid>
              <a:tr h="38478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5991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Обществознание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Детализирована формулировка и переработана система оценивания задания 25. Максимальный балл за выполнение задания 25 увеличен с 3 до 4. Детализированы формулировки заданий 28, 29, и усовершенствованы системы их оценивания. Максимальный первичный балл за выполнение всей работы увеличен с 64 до 65</a:t>
                      </a:r>
                      <a:endParaRPr lang="ru-RU" sz="1600" dirty="0"/>
                    </a:p>
                  </a:txBody>
                  <a:tcPr/>
                </a:tc>
              </a:tr>
              <a:tr h="161292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История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Изменения структуры и содержания КИМ отсутствуют. В задание 21 добавлено дополнительное условие, определяющее требование к оформлению ответа. Соответственно, дополнены критерии оценивания задания 21</a:t>
                      </a:r>
                      <a:endParaRPr lang="ru-RU" sz="1600" dirty="0"/>
                    </a:p>
                  </a:txBody>
                  <a:tcPr/>
                </a:tc>
              </a:tr>
              <a:tr h="161292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Математика География Физика </a:t>
                      </a:r>
                    </a:p>
                    <a:p>
                      <a:r>
                        <a:rPr lang="ru-RU" sz="1600" dirty="0" smtClean="0"/>
                        <a:t>Химия Информатика и ИКТ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Изменений нет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957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719889" cy="657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421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332656"/>
            <a:ext cx="911542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41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МЦ\Saved Games\Desktop\041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46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60648"/>
            <a:ext cx="878205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435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19" y="332656"/>
            <a:ext cx="8786581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423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800200"/>
          </a:xfrm>
        </p:spPr>
        <p:txBody>
          <a:bodyPr>
            <a:normAutofit/>
          </a:bodyPr>
          <a:lstStyle/>
          <a:p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9-2019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824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3300"/>
                </a:solidFill>
              </a:rPr>
              <a:t>Формы ГИА</a:t>
            </a:r>
            <a:endParaRPr lang="ru-RU" alt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09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647950" y="981075"/>
            <a:ext cx="6496050" cy="1179513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ru-RU" altLang="ru-RU" sz="2800" b="1" i="1" smtClean="0"/>
              <a:t>Чтобы выпускника допустили к прохождению государственной итоговой аттестации</a:t>
            </a:r>
            <a:r>
              <a:rPr lang="ru-RU" altLang="ru-RU" sz="2800" b="1" u="sng" smtClean="0"/>
              <a:t>, 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628775" y="3212976"/>
            <a:ext cx="6400800" cy="876300"/>
          </a:xfrm>
          <a:prstGeom prst="rect">
            <a:avLst/>
          </a:prstGeom>
          <a:solidFill>
            <a:srgbClr val="FFCC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2000" b="1" u="sng" dirty="0" smtClean="0">
                <a:cs typeface="Arial" charset="0"/>
              </a:rPr>
              <a:t>1</a:t>
            </a:r>
            <a:r>
              <a:rPr lang="ru-RU" altLang="ru-RU" sz="2800" b="1" u="sng" dirty="0" smtClean="0">
                <a:cs typeface="Arial" charset="0"/>
              </a:rPr>
              <a:t>. </a:t>
            </a:r>
            <a:r>
              <a:rPr lang="ru-RU" altLang="ru-RU" sz="2000" b="1" u="sng" dirty="0" smtClean="0">
                <a:cs typeface="Arial" charset="0"/>
              </a:rPr>
              <a:t>«зачет» по итоговому собеседованию по русскому языку</a:t>
            </a:r>
            <a:endParaRPr lang="ru-RU" altLang="ru-RU" sz="1800" b="1" u="sng" dirty="0">
              <a:cs typeface="Arial" charset="0"/>
            </a:endParaRP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 rot="5400000">
            <a:off x="4374357" y="2241029"/>
            <a:ext cx="1225550" cy="865188"/>
          </a:xfrm>
          <a:prstGeom prst="rightArrow">
            <a:avLst>
              <a:gd name="adj1" fmla="val 50000"/>
              <a:gd name="adj2" fmla="val 35413"/>
            </a:avLst>
          </a:prstGeom>
          <a:solidFill>
            <a:srgbClr val="6600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cs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28775" y="4373562"/>
            <a:ext cx="6400800" cy="1143669"/>
          </a:xfrm>
          <a:prstGeom prst="rect">
            <a:avLst/>
          </a:prstGeom>
          <a:solidFill>
            <a:srgbClr val="FFCC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FF"/>
            </a:extrusionClr>
          </a:sp3d>
        </p:spPr>
        <p:txBody>
          <a:bodyPr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2000" b="1" u="sng" dirty="0" smtClean="0">
                <a:cs typeface="Arial" charset="0"/>
              </a:rPr>
              <a:t>2.</a:t>
            </a:r>
            <a:r>
              <a:rPr lang="ru-RU" altLang="ru-RU" sz="2800" b="1" u="sng" dirty="0" smtClean="0">
                <a:cs typeface="Arial" charset="0"/>
              </a:rPr>
              <a:t> </a:t>
            </a:r>
            <a:r>
              <a:rPr lang="ru-RU" altLang="ru-RU" sz="1800" b="1" u="sng" dirty="0">
                <a:cs typeface="Arial" charset="0"/>
              </a:rPr>
              <a:t>должны быть положительные отметки  по всем предметам </a:t>
            </a:r>
          </a:p>
          <a:p>
            <a:pPr algn="ctr"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800" b="1" u="sng" dirty="0">
                <a:cs typeface="Arial" charset="0"/>
              </a:rPr>
              <a:t>( «2» допускаются???)</a:t>
            </a:r>
          </a:p>
        </p:txBody>
      </p:sp>
    </p:spTree>
    <p:extLst>
      <p:ext uri="{BB962C8B-B14F-4D97-AF65-F5344CB8AC3E}">
        <p14:creationId xmlns:p14="http://schemas.microsoft.com/office/powerpoint/2010/main" val="399539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358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  <p:bldP spid="35844" grpId="0" build="p" animBg="1"/>
      <p:bldP spid="35845" grpId="0" animBg="1"/>
      <p:bldP spid="5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До 1 октября 2018 года все </a:t>
            </a:r>
            <a:r>
              <a:rPr lang="ru-RU" b="1" dirty="0" err="1" smtClean="0"/>
              <a:t>ссузы</a:t>
            </a:r>
            <a:r>
              <a:rPr lang="ru-RU" b="1" dirty="0" smtClean="0"/>
              <a:t> должны разместить перечень предметов, баллы которых будут учитываться при приеме абитуриентов.</a:t>
            </a:r>
          </a:p>
          <a:p>
            <a:r>
              <a:rPr lang="ru-RU" b="1" dirty="0" smtClean="0"/>
              <a:t>Срок подачи заявления до 1 марта 2019 года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СРОКИ ПОДАЧИ ЗАЯВЛЕНИЯ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17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ОГЭ</a:t>
            </a:r>
            <a:r>
              <a:rPr lang="ru-RU" dirty="0" smtClean="0"/>
              <a:t>-2019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Для получения аттестата ребятам необходимо успешное прохождение </a:t>
            </a:r>
            <a:r>
              <a:rPr lang="ru-RU" b="1" dirty="0" err="1"/>
              <a:t>ГИА</a:t>
            </a:r>
            <a:r>
              <a:rPr lang="ru-RU" b="1" dirty="0"/>
              <a:t>-9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по </a:t>
            </a:r>
            <a:r>
              <a:rPr lang="ru-RU" b="1" dirty="0"/>
              <a:t>четырем учебным предметам - обязательным и по </a:t>
            </a:r>
            <a:r>
              <a:rPr lang="ru-RU" b="1" dirty="0" smtClean="0"/>
              <a:t>выбору</a:t>
            </a:r>
            <a:r>
              <a:rPr lang="ru-RU" b="1" dirty="0"/>
              <a:t/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307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ОГЭ</a:t>
            </a:r>
            <a:r>
              <a:rPr lang="ru-RU" dirty="0" smtClean="0"/>
              <a:t>-2019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6"/>
            <a:ext cx="6637352" cy="3974039"/>
          </a:xfrm>
        </p:spPr>
        <p:txBody>
          <a:bodyPr>
            <a:normAutofit fontScale="77500" lnSpcReduction="20000"/>
          </a:bodyPr>
          <a:lstStyle/>
          <a:p>
            <a:r>
              <a:rPr lang="ru-RU" sz="2900" dirty="0" smtClean="0"/>
              <a:t>Возможно придется </a:t>
            </a:r>
            <a:r>
              <a:rPr lang="ru-RU" sz="2900" dirty="0"/>
              <a:t>сдавать в общей сложности 5 выпускных экзаменов, из которых два будут обязательными (русский язык и математика), а 3 ученики получат возможность выбрать по собственному желанию из списка утвержденных </a:t>
            </a:r>
            <a:r>
              <a:rPr lang="ru-RU" sz="2900" dirty="0" err="1"/>
              <a:t>предметов.</a:t>
            </a:r>
            <a:r>
              <a:rPr lang="ru-RU" sz="2900" dirty="0" err="1" smtClean="0"/>
              <a:t>Помимо</a:t>
            </a:r>
            <a:r>
              <a:rPr lang="ru-RU" sz="2900" dirty="0" smtClean="0"/>
              <a:t> </a:t>
            </a:r>
            <a:r>
              <a:rPr lang="ru-RU" sz="2900" dirty="0"/>
              <a:t>двух обязательных экзаменов (русский язык и математика) школьники должны </a:t>
            </a:r>
            <a:r>
              <a:rPr lang="ru-RU" sz="2900" dirty="0" smtClean="0"/>
              <a:t>сдать </a:t>
            </a:r>
            <a:r>
              <a:rPr lang="ru-RU" sz="2900" dirty="0"/>
              <a:t>также два предмета по выбору - физику, химию, биологию, литературу, географию, историю, обществознание, иностранный язык или информатику. </a:t>
            </a:r>
            <a:br>
              <a:rPr lang="ru-RU" sz="29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074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ru-RU" altLang="ru-RU" smtClean="0"/>
              <a:t>Процедура проведения ОГЭ: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980728"/>
            <a:ext cx="7416824" cy="5373216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 smtClean="0"/>
              <a:t>Начало экзаменов в 10 часов.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Паспорт, ручка с черной </a:t>
            </a:r>
            <a:r>
              <a:rPr lang="ru-RU" altLang="ru-RU" sz="2400" dirty="0" err="1" smtClean="0"/>
              <a:t>гелевой</a:t>
            </a:r>
            <a:r>
              <a:rPr lang="ru-RU" altLang="ru-RU" sz="2400" dirty="0" smtClean="0"/>
              <a:t> пастой.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Металлоискатели (стационарный или переносной).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Место для личных вещей.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Распределение по аудиториям в </a:t>
            </a:r>
            <a:r>
              <a:rPr lang="ru-RU" altLang="ru-RU" sz="2400" dirty="0" err="1" smtClean="0"/>
              <a:t>РЦОКО</a:t>
            </a:r>
            <a:r>
              <a:rPr lang="ru-RU" altLang="ru-RU" sz="2400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Индивидуальный пакет.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Заполнение бланков.</a:t>
            </a:r>
          </a:p>
          <a:p>
            <a:pPr>
              <a:lnSpc>
                <a:spcPct val="80000"/>
              </a:lnSpc>
            </a:pPr>
            <a:r>
              <a:rPr lang="ru-RU" altLang="ru-RU" sz="2400" u="sng" dirty="0" smtClean="0"/>
              <a:t>Продолжительность экзаменов: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 smtClean="0"/>
              <a:t>русский язык, математика, литература- 235 мин.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 smtClean="0"/>
              <a:t>Физика, история, обществознание, биология- 180 мин.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 smtClean="0"/>
              <a:t>Информатика- 150 мин.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 err="1" smtClean="0"/>
              <a:t>Ин.язык</a:t>
            </a:r>
            <a:r>
              <a:rPr lang="ru-RU" altLang="ru-RU" sz="1800" dirty="0" smtClean="0"/>
              <a:t>- 130 мин.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dirty="0" smtClean="0"/>
              <a:t>Химия, география- 120 мин.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800" b="1" dirty="0" smtClean="0"/>
              <a:t>Разрешенные материалы: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100" dirty="0" smtClean="0"/>
              <a:t>Русский язык- орфографический словарь,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100" dirty="0" smtClean="0"/>
              <a:t>Линейка- математика, география, биология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100" dirty="0" smtClean="0"/>
              <a:t>Калькулятор- физика, география, биология, химия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100" dirty="0" smtClean="0"/>
              <a:t>Атлас- география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2400" dirty="0" smtClean="0"/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</p:txBody>
      </p:sp>
      <p:pic>
        <p:nvPicPr>
          <p:cNvPr id="21508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314" y="1774146"/>
            <a:ext cx="2486372" cy="18380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3013" y="3860800"/>
            <a:ext cx="15240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000" smtClean="0">
                <a:solidFill>
                  <a:srgbClr val="002060"/>
                </a:solidFill>
              </a:rPr>
              <a:t>Во время проведения экзамена в ППЭ </a:t>
            </a:r>
            <a:r>
              <a:rPr lang="ru-RU" altLang="ru-RU" smtClean="0">
                <a:solidFill>
                  <a:srgbClr val="FF0000"/>
                </a:solidFill>
              </a:rPr>
              <a:t>запрещается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eaLnBrk="1" hangingPunct="1"/>
            <a:r>
              <a:rPr lang="ru-RU" altLang="ru-RU" smtClean="0">
                <a:solidFill>
                  <a:srgbClr val="002060"/>
                </a:solidFill>
              </a:rPr>
              <a:t>Иметь при себе средства связи, электронно-вычислительную технику, фото, аудио и видеоаппаратуру, справочные материалы, письменные заметки и иные средства хранения и передачи информации.</a:t>
            </a:r>
          </a:p>
          <a:p>
            <a:pPr algn="just" eaLnBrk="1" hangingPunct="1"/>
            <a:r>
              <a:rPr lang="ru-RU" altLang="ru-RU" smtClean="0">
                <a:solidFill>
                  <a:srgbClr val="002060"/>
                </a:solidFill>
              </a:rPr>
              <a:t>Лица, допустившие нарушение установленного порядка ГИА</a:t>
            </a:r>
            <a:r>
              <a:rPr lang="ru-RU" altLang="ru-RU" smtClean="0"/>
              <a:t>, </a:t>
            </a:r>
            <a:r>
              <a:rPr lang="ru-RU" altLang="ru-RU" b="1" smtClean="0">
                <a:solidFill>
                  <a:srgbClr val="C00000"/>
                </a:solidFill>
              </a:rPr>
              <a:t>удаляются с экзамена</a:t>
            </a:r>
            <a:r>
              <a:rPr lang="ru-RU" altLang="ru-RU" b="1" smtClean="0"/>
              <a:t> </a:t>
            </a:r>
            <a:r>
              <a:rPr lang="ru-RU" altLang="ru-RU" b="1" smtClean="0">
                <a:solidFill>
                  <a:srgbClr val="CC3300"/>
                </a:solidFill>
              </a:rPr>
              <a:t>без права пересдачи!!!!! </a:t>
            </a:r>
            <a:r>
              <a:rPr lang="ru-RU" altLang="ru-RU" sz="2400" b="1" smtClean="0">
                <a:solidFill>
                  <a:srgbClr val="003399"/>
                </a:solidFill>
              </a:rPr>
              <a:t>(пересдача на следующий год)</a:t>
            </a:r>
          </a:p>
        </p:txBody>
      </p:sp>
    </p:spTree>
    <p:extLst>
      <p:ext uri="{BB962C8B-B14F-4D97-AF65-F5344CB8AC3E}">
        <p14:creationId xmlns:p14="http://schemas.microsoft.com/office/powerpoint/2010/main" val="268211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404664"/>
            <a:ext cx="8964488" cy="5234136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5 августа 2014 г. N 923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ПОРЯДОК ПРОВЕДЕНИЯ ГОСУДАРСТВЕННОЙ ИТОГОВОЙ АТТЕСТАЦИИ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ОБРАЗОВАТЕЛЬНЫМ ПРОГРАММАМ СРЕДНЕГО ОБЩЕГО ОБРАЗОВАНИЯ,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ПРИКАЗОМ МИНИСТЕРСТВА ОБРАЗОВАНИЯ И НАУКИ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26 ДЕКАБРЯ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ru-RU" b="1" dirty="0" smtClean="0">
                <a:solidFill>
                  <a:schemeClr val="tx1"/>
                </a:solidFill>
              </a:rPr>
              <a:t>3 </a:t>
            </a:r>
            <a:r>
              <a:rPr lang="ru-RU" b="1" dirty="0">
                <a:solidFill>
                  <a:schemeClr val="tx1"/>
                </a:solidFill>
              </a:rPr>
              <a:t>N 1400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0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Результаты ОГЭ.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altLang="ru-RU" sz="2000" b="1" dirty="0" smtClean="0"/>
              <a:t>Бланки запечатываются в конверты в аудитории в присутствии участников </a:t>
            </a:r>
            <a:r>
              <a:rPr lang="ru-RU" altLang="ru-RU" sz="2000" b="1" dirty="0" err="1" smtClean="0"/>
              <a:t>ОГЭ</a:t>
            </a:r>
            <a:r>
              <a:rPr lang="ru-RU" altLang="ru-RU" sz="2000" b="1" dirty="0" smtClean="0"/>
              <a:t>.</a:t>
            </a:r>
          </a:p>
          <a:p>
            <a:r>
              <a:rPr lang="ru-RU" altLang="ru-RU" sz="2000" b="1" dirty="0" smtClean="0"/>
              <a:t>Пакеты с бланками направляются в РЦМКО (</a:t>
            </a:r>
            <a:r>
              <a:rPr lang="ru-RU" altLang="ru-RU" sz="2000" b="1" dirty="0" err="1" smtClean="0"/>
              <a:t>г.Казань</a:t>
            </a:r>
            <a:r>
              <a:rPr lang="ru-RU" altLang="ru-RU" sz="2000" b="1" dirty="0" smtClean="0"/>
              <a:t>)</a:t>
            </a:r>
          </a:p>
          <a:p>
            <a:r>
              <a:rPr lang="ru-RU" altLang="ru-RU" sz="2000" b="1" dirty="0" smtClean="0"/>
              <a:t>Государственная  экзаменационная комиссия (</a:t>
            </a:r>
            <a:r>
              <a:rPr lang="ru-RU" altLang="ru-RU" sz="2000" b="1" dirty="0" err="1" smtClean="0"/>
              <a:t>ГЭК</a:t>
            </a:r>
            <a:r>
              <a:rPr lang="ru-RU" altLang="ru-RU" sz="2000" b="1" dirty="0" smtClean="0"/>
              <a:t>) проверяет работы.</a:t>
            </a:r>
          </a:p>
          <a:p>
            <a:r>
              <a:rPr lang="ru-RU" altLang="ru-RU" sz="2000" b="1" dirty="0" smtClean="0"/>
              <a:t>Министерство образования и науки РТ издает приказ об объявлении дня официального ознакомления с результатами </a:t>
            </a:r>
            <a:r>
              <a:rPr lang="ru-RU" altLang="ru-RU" sz="2000" b="1" dirty="0" err="1" smtClean="0"/>
              <a:t>ОГЭ</a:t>
            </a:r>
            <a:r>
              <a:rPr lang="ru-RU" altLang="ru-RU" sz="2000" b="1" dirty="0" smtClean="0"/>
              <a:t> и устанавливает срок подачи апелляций .</a:t>
            </a:r>
          </a:p>
          <a:p>
            <a:r>
              <a:rPr lang="ru-RU" altLang="ru-RU" sz="2000" b="1" dirty="0" smtClean="0"/>
              <a:t> Управление образования направляет результаты  в школы.</a:t>
            </a:r>
          </a:p>
          <a:p>
            <a:r>
              <a:rPr lang="ru-RU" altLang="ru-RU" sz="2000" b="1" dirty="0" smtClean="0"/>
              <a:t>Школа знакомит с результатами под подпись.</a:t>
            </a:r>
          </a:p>
          <a:p>
            <a:r>
              <a:rPr lang="ru-RU" altLang="ru-RU" sz="2000" b="1" dirty="0" smtClean="0"/>
              <a:t>Подача апелляций по результатам. </a:t>
            </a:r>
          </a:p>
        </p:txBody>
      </p:sp>
      <p:sp>
        <p:nvSpPr>
          <p:cNvPr id="23556" name="Дата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DD84A3D-B07F-4EFF-9EDE-278FB4EF4B9C}" type="datetime1">
              <a:rPr lang="ru-RU" altLang="ru-RU" sz="1400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25.10.2018</a:t>
            </a:fld>
            <a:endParaRPr lang="ru-RU" altLang="ru-RU" sz="1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836712"/>
            <a:ext cx="8280920" cy="1099250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Устное собеседование по русскому языку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6"/>
            <a:ext cx="6709360" cy="3830023"/>
          </a:xfrm>
        </p:spPr>
        <p:txBody>
          <a:bodyPr>
            <a:noAutofit/>
          </a:bodyPr>
          <a:lstStyle/>
          <a:p>
            <a:r>
              <a:rPr lang="ru-RU" sz="1800" dirty="0"/>
              <a:t>В каждой </a:t>
            </a:r>
            <a:r>
              <a:rPr lang="ru-RU" sz="1800" dirty="0" smtClean="0"/>
              <a:t>школе должны быть  </a:t>
            </a:r>
            <a:r>
              <a:rPr lang="ru-RU" sz="1800" dirty="0"/>
              <a:t>подготовлены кабинеты с оборудованными рабочими местами для аудиозаписи ответов. Участникам </a:t>
            </a:r>
            <a:r>
              <a:rPr lang="ru-RU" sz="1800" dirty="0" smtClean="0"/>
              <a:t>предлагается </a:t>
            </a:r>
            <a:r>
              <a:rPr lang="ru-RU" sz="1800" dirty="0"/>
              <a:t>вариант контрольного измерительного материала, состоящий из 4 заданий: чтение текста вслух, пересказ текста с привлечением дополнительной информации, монологическое высказывание по одной из выбранных тем, диалог с экзаменатором-собеседником. На выполнение всех заданий </a:t>
            </a:r>
            <a:r>
              <a:rPr lang="ru-RU" sz="1800" dirty="0" smtClean="0"/>
              <a:t>отводится </a:t>
            </a:r>
            <a:r>
              <a:rPr lang="ru-RU" sz="1800" dirty="0"/>
              <a:t>15 минут.</a:t>
            </a:r>
          </a:p>
          <a:p>
            <a:r>
              <a:rPr lang="ru-RU" sz="1800" dirty="0"/>
              <a:t>Устные ответы </a:t>
            </a:r>
            <a:r>
              <a:rPr lang="ru-RU" sz="1800" dirty="0" smtClean="0"/>
              <a:t>оценивается </a:t>
            </a:r>
            <a:r>
              <a:rPr lang="ru-RU" sz="1800" dirty="0"/>
              <a:t>по системе «зачет» / «незачет». Зачёт выставлялся при получении 10 и более баллов. </a:t>
            </a:r>
            <a:endParaRPr lang="ru-RU" sz="1800" dirty="0" smtClean="0"/>
          </a:p>
          <a:p>
            <a:r>
              <a:rPr lang="ru-RU" sz="1800" dirty="0" smtClean="0"/>
              <a:t>(13 февраля 2019 года –в РТ)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159059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99592" y="764705"/>
            <a:ext cx="7416824" cy="5472608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/>
              <a:t>Для участия в итоговом собеседовании по русскому языку обучающиеся подают заявления в образовательные организации, в которых обучающиеся осваивают образовательные программы основного общего образования, а экстерны – в образовательную организацию по выбору экстерна. Указанные заявления подаются не позднее чем за две недели до начала проведения итогового </a:t>
            </a:r>
            <a:r>
              <a:rPr lang="ru-RU" sz="2600" dirty="0" smtClean="0"/>
              <a:t>собеседования </a:t>
            </a:r>
            <a:r>
              <a:rPr lang="ru-RU" sz="2600" dirty="0"/>
              <a:t>по русскому языку. Итоговое собеседование </a:t>
            </a:r>
            <a:r>
              <a:rPr lang="ru-RU" sz="2600" dirty="0" smtClean="0"/>
              <a:t> </a:t>
            </a:r>
            <a:r>
              <a:rPr lang="ru-RU" sz="2600" dirty="0"/>
              <a:t>проводится в образовательных организациях и (или) в местах, определенных </a:t>
            </a:r>
            <a:r>
              <a:rPr lang="ru-RU" sz="2600" dirty="0" err="1" smtClean="0"/>
              <a:t>ОИВ</a:t>
            </a:r>
            <a:r>
              <a:rPr lang="ru-RU" sz="2600" dirty="0" smtClean="0"/>
              <a:t>. Повторно </a:t>
            </a:r>
            <a:r>
              <a:rPr lang="ru-RU" sz="2600" dirty="0"/>
              <a:t>допускаются к итоговому собеседованию по русскому языку в дополнительные сроки в текущем учебном году (во вторую рабочую среду марта и первый рабочий понедельник мая) следующие обучающиеся, экстерны: получившие по итоговому собеседованию по русскому языку неудовлетворительный результат («незачет»); не явившиеся на итоговое собеседование по русскому языку по уважительным причинам (болезнь или иные обстоятельства), подтвержденным документально; не завершившие итоговое собеседование по русскому языку по уважительным причинам (болезнь или иные обстоятельства), подтвержденным </a:t>
            </a:r>
            <a:r>
              <a:rPr lang="ru-RU" sz="2600" dirty="0" smtClean="0"/>
              <a:t>документально.</a:t>
            </a:r>
            <a:endParaRPr lang="ru-RU" sz="2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244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817583"/>
            <a:ext cx="6872644" cy="667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12776"/>
            <a:ext cx="7632848" cy="4824536"/>
          </a:xfrm>
        </p:spPr>
        <p:txBody>
          <a:bodyPr>
            <a:normAutofit/>
          </a:bodyPr>
          <a:lstStyle/>
          <a:p>
            <a:r>
              <a:rPr lang="ru-RU" dirty="0" smtClean="0"/>
              <a:t>распределена </a:t>
            </a:r>
            <a:r>
              <a:rPr lang="ru-RU" dirty="0"/>
              <a:t>по модулям «Алгебра» и «Геометрия».</a:t>
            </a:r>
          </a:p>
          <a:p>
            <a:r>
              <a:rPr lang="ru-RU" dirty="0" smtClean="0"/>
              <a:t>. </a:t>
            </a:r>
            <a:r>
              <a:rPr lang="ru-RU" dirty="0"/>
              <a:t>Рекомендуемый минимальный результат выполнения экзаменационной работы, свидетельствующий об освоении Федерального компонента образовательного стандарта в предметной области «Математика», – 8 </a:t>
            </a:r>
            <a:r>
              <a:rPr lang="ru-RU" dirty="0" smtClean="0"/>
              <a:t>баллов.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941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Изменения в КИМ ах предметов по выбору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 в 2019 году серьезных изменений в структуре </a:t>
            </a:r>
            <a:r>
              <a:rPr lang="ru-RU" dirty="0" err="1"/>
              <a:t>ОГЭ</a:t>
            </a:r>
            <a:r>
              <a:rPr lang="ru-RU" dirty="0"/>
              <a:t> по вынесенным на контроль в 9 классе дисциплинам не произойдет.</a:t>
            </a:r>
          </a:p>
        </p:txBody>
      </p:sp>
    </p:spTree>
    <p:extLst>
      <p:ext uri="{BB962C8B-B14F-4D97-AF65-F5344CB8AC3E}">
        <p14:creationId xmlns:p14="http://schemas.microsoft.com/office/powerpoint/2010/main" val="171039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579296" cy="4525963"/>
          </a:xfrm>
        </p:spPr>
        <p:txBody>
          <a:bodyPr/>
          <a:lstStyle/>
          <a:p>
            <a:r>
              <a:rPr lang="ru-RU" dirty="0" smtClean="0"/>
              <a:t>Кто допускается к ЕГЭ?</a:t>
            </a:r>
          </a:p>
          <a:p>
            <a:r>
              <a:rPr lang="ru-RU" dirty="0" smtClean="0"/>
              <a:t>-не имеющие академической задолженности и в полном объеме выполнившие учебный план ;</a:t>
            </a:r>
          </a:p>
          <a:p>
            <a:r>
              <a:rPr lang="ru-RU" dirty="0" smtClean="0"/>
              <a:t>Успешно написавшие итоговое сочинение</a:t>
            </a:r>
          </a:p>
          <a:p>
            <a:pPr marL="109728" indent="0">
              <a:buNone/>
            </a:pPr>
            <a:r>
              <a:rPr lang="ru-RU" dirty="0" smtClean="0"/>
              <a:t>(5 декабря) 2018 года (дополнительные сроки  6 февраля, 8 мая </a:t>
            </a:r>
            <a:r>
              <a:rPr lang="ru-RU" dirty="0" err="1" smtClean="0"/>
              <a:t>2019года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Сроки проведения ЕГЭ </a:t>
            </a:r>
            <a:br>
              <a:rPr lang="ru-RU" dirty="0" smtClean="0"/>
            </a:br>
            <a:r>
              <a:rPr lang="ru-RU" dirty="0" smtClean="0"/>
              <a:t>(утверждает </a:t>
            </a:r>
            <a:r>
              <a:rPr lang="ru-RU" dirty="0" err="1" smtClean="0"/>
              <a:t>Минобрнауки</a:t>
            </a:r>
            <a:r>
              <a:rPr lang="ru-RU" dirty="0" smtClean="0"/>
              <a:t> РФ)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173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/>
              <a:t>Отцы </a:t>
            </a:r>
            <a:r>
              <a:rPr lang="ru-RU" sz="4000" b="1" dirty="0"/>
              <a:t>и дети</a:t>
            </a:r>
            <a:endParaRPr lang="ru-RU" sz="4000" dirty="0"/>
          </a:p>
          <a:p>
            <a:r>
              <a:rPr lang="ru-RU" sz="4000" b="1" dirty="0"/>
              <a:t>Мечта и реальность</a:t>
            </a:r>
            <a:endParaRPr lang="ru-RU" sz="4000" dirty="0"/>
          </a:p>
          <a:p>
            <a:r>
              <a:rPr lang="ru-RU" sz="4000" b="1" dirty="0"/>
              <a:t>Месть и великодушие</a:t>
            </a:r>
            <a:endParaRPr lang="ru-RU" sz="4000" dirty="0"/>
          </a:p>
          <a:p>
            <a:r>
              <a:rPr lang="ru-RU" sz="4000" b="1" dirty="0"/>
              <a:t>Искусство и ремесло</a:t>
            </a:r>
            <a:endParaRPr lang="ru-RU" sz="4000" dirty="0"/>
          </a:p>
          <a:p>
            <a:r>
              <a:rPr lang="ru-RU" sz="4000" b="1" dirty="0"/>
              <a:t>Доброта и жестокость</a:t>
            </a:r>
            <a:endParaRPr lang="ru-RU" sz="4000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5 направлений </a:t>
            </a:r>
            <a:r>
              <a:rPr lang="ru-RU" dirty="0" err="1" smtClean="0"/>
              <a:t>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405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22214" cy="496855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выпускников прошлых лет;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лиц, окончивших образовательные организации со справкой в предыдущие годы;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выпускников текущего года, не имеющих академической задолженности, в том числе за итоговое сочинение (изложение), и в полном объеме выполнивших учебный план или индивидуальный учебный план.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обучающихся 11-х классов, закончивших изучение программ по отдельным учебным предметам и имеющих годовые отметки не ниже удовлетворительных по всем учебным предметам учебного плана за предпоследний год обучения (10 класс)</a:t>
            </a:r>
          </a:p>
          <a:p>
            <a:endParaRPr lang="ru-RU" sz="24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99412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Досрочный период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предусмотрен </a:t>
            </a:r>
            <a:r>
              <a:rPr lang="ru-RU" sz="2400" dirty="0">
                <a:effectLst/>
                <a:latin typeface="Times New Roman" pitchFamily="18" charset="0"/>
                <a:cs typeface="Times New Roman" pitchFamily="18" charset="0"/>
              </a:rPr>
              <a:t>для: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88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700808"/>
            <a:ext cx="8715436" cy="38884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 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27 мая по 2 июля,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включая резервные дни</a:t>
            </a:r>
          </a:p>
          <a:p>
            <a:pPr marL="0" indent="0" algn="ctr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8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4909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этап ЕГЭ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7562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obrnadzor.gov.ru/common/upload/news/forMain/doc6az6qv2a1glbt57f30a_800_4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8"/>
            <a:ext cx="3095620" cy="172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obrnadzor.gov.ru/common/upload/news/forMain/doc6az6qv2a1glbt57f30a_800_4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571480"/>
            <a:ext cx="8643998" cy="6000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887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До 1 октября 2018 года все вузы и </a:t>
            </a:r>
            <a:r>
              <a:rPr lang="ru-RU" b="1" dirty="0" err="1" smtClean="0"/>
              <a:t>ссузы</a:t>
            </a:r>
            <a:r>
              <a:rPr lang="ru-RU" b="1" dirty="0" smtClean="0"/>
              <a:t> должны разместить перечень предметов, баллы которых будут учитываться при приеме абитуриентов.</a:t>
            </a:r>
          </a:p>
          <a:p>
            <a:r>
              <a:rPr lang="ru-RU" b="1" dirty="0" smtClean="0"/>
              <a:t>Срок подачи заявления до 1 февраля 2019 года </a:t>
            </a:r>
            <a:r>
              <a:rPr lang="ru-RU" b="1" dirty="0" smtClean="0">
                <a:solidFill>
                  <a:srgbClr val="FF0000"/>
                </a:solidFill>
              </a:rPr>
              <a:t>в образовательную организацию;</a:t>
            </a:r>
          </a:p>
          <a:p>
            <a:r>
              <a:rPr lang="ru-RU" b="1" dirty="0" smtClean="0"/>
              <a:t>Выпускники прошлых лет </a:t>
            </a:r>
            <a:r>
              <a:rPr lang="ru-RU" b="1" dirty="0" smtClean="0">
                <a:solidFill>
                  <a:srgbClr val="FF0000"/>
                </a:solidFill>
              </a:rPr>
              <a:t>в Управление образования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СРОКИ  И МЕСТА ПОДАЧИ ЗАЯВЛЕНИЯ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96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1586</TotalTime>
  <Words>1416</Words>
  <Application>Microsoft Office PowerPoint</Application>
  <PresentationFormat>Экран (4:3)</PresentationFormat>
  <Paragraphs>133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Кнопка</vt:lpstr>
      <vt:lpstr>Открытая</vt:lpstr>
      <vt:lpstr>Тема Office</vt:lpstr>
      <vt:lpstr>Презентация PowerPoint</vt:lpstr>
      <vt:lpstr>Презентация PowerPoint</vt:lpstr>
      <vt:lpstr>Презентация PowerPoint</vt:lpstr>
      <vt:lpstr>Сроки проведения ЕГЭ  (утверждает Минобрнауки РФ)</vt:lpstr>
      <vt:lpstr>5 направлений ИС</vt:lpstr>
      <vt:lpstr>Досрочный период  предусмотрен для:</vt:lpstr>
      <vt:lpstr>Основной этап ЕГЭ </vt:lpstr>
      <vt:lpstr>Презентация PowerPoint</vt:lpstr>
      <vt:lpstr>СРОКИ  И МЕСТА ПОДАЧИ ЗАЯВЛЕНИЯ</vt:lpstr>
      <vt:lpstr>Нововведения</vt:lpstr>
      <vt:lpstr>Изменения в КИМах</vt:lpstr>
      <vt:lpstr>ЕГЭ по математике</vt:lpstr>
      <vt:lpstr> </vt:lpstr>
      <vt:lpstr>ЕГЭ по русскому языку</vt:lpstr>
      <vt:lpstr>Презентация PowerPoint</vt:lpstr>
      <vt:lpstr>Изменения в КИМ ах</vt:lpstr>
      <vt:lpstr>Изменения в КИМ ах</vt:lpstr>
      <vt:lpstr>Презентация PowerPoint</vt:lpstr>
      <vt:lpstr>Презентация PowerPoint</vt:lpstr>
      <vt:lpstr>Презентация PowerPoint</vt:lpstr>
      <vt:lpstr>Презентация PowerPoint</vt:lpstr>
      <vt:lpstr>ГИА 9-2019</vt:lpstr>
      <vt:lpstr>Формы ГИА</vt:lpstr>
      <vt:lpstr>Презентация PowerPoint</vt:lpstr>
      <vt:lpstr>СРОКИ ПОДАЧИ ЗАЯВЛЕНИЯ</vt:lpstr>
      <vt:lpstr>ОГЭ-2019</vt:lpstr>
      <vt:lpstr>ОГЭ-2019</vt:lpstr>
      <vt:lpstr>Процедура проведения ОГЭ:</vt:lpstr>
      <vt:lpstr>Во время проведения экзамена в ППЭ запрещается</vt:lpstr>
      <vt:lpstr>Результаты ОГЭ.</vt:lpstr>
      <vt:lpstr>Устное собеседование по русскому языку</vt:lpstr>
      <vt:lpstr>Презентация PowerPoint</vt:lpstr>
      <vt:lpstr>Математика</vt:lpstr>
      <vt:lpstr>Изменения в КИМ ах предметов по выбору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IMC</dc:creator>
  <cp:lastModifiedBy>IMC</cp:lastModifiedBy>
  <cp:revision>117</cp:revision>
  <cp:lastPrinted>2014-10-27T13:24:38Z</cp:lastPrinted>
  <dcterms:created xsi:type="dcterms:W3CDTF">2014-01-15T09:30:44Z</dcterms:created>
  <dcterms:modified xsi:type="dcterms:W3CDTF">2018-10-25T07:03:12Z</dcterms:modified>
</cp:coreProperties>
</file>